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8" r:id="rId2"/>
    <p:sldId id="290" r:id="rId3"/>
    <p:sldId id="289" r:id="rId4"/>
    <p:sldId id="283" r:id="rId5"/>
    <p:sldId id="285" r:id="rId6"/>
    <p:sldId id="287" r:id="rId7"/>
    <p:sldId id="276" r:id="rId8"/>
    <p:sldId id="263" r:id="rId9"/>
    <p:sldId id="264" r:id="rId10"/>
    <p:sldId id="265" r:id="rId11"/>
    <p:sldId id="268" r:id="rId12"/>
    <p:sldId id="257" r:id="rId13"/>
    <p:sldId id="266" r:id="rId14"/>
    <p:sldId id="258" r:id="rId15"/>
    <p:sldId id="261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97" autoAdjust="0"/>
    <p:restoredTop sz="78495" autoAdjust="0"/>
  </p:normalViewPr>
  <p:slideViewPr>
    <p:cSldViewPr snapToGrid="0">
      <p:cViewPr varScale="1">
        <p:scale>
          <a:sx n="98" d="100"/>
          <a:sy n="98" d="100"/>
        </p:scale>
        <p:origin x="8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B1CE7-F510-4D49-AAC9-999185D7827D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CD8B99-AA73-415A-8589-187863E7B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205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D8B99-AA73-415A-8589-187863E7BB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867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D8B99-AA73-415A-8589-187863E7BBC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356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D8B99-AA73-415A-8589-187863E7BBC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45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D8B99-AA73-415A-8589-187863E7BBC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74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D8B99-AA73-415A-8589-187863E7BBC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82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D8B99-AA73-415A-8589-187863E7BB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6855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D8B99-AA73-415A-8589-187863E7BBC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17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D8B99-AA73-415A-8589-187863E7BB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404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D8B99-AA73-415A-8589-187863E7BBC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190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D8B99-AA73-415A-8589-187863E7BBC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689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D8B99-AA73-415A-8589-187863E7BBC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73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A2BAB-A5EE-44F8-8554-A8357682A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4DCA6E-B69D-4DA9-BD1D-E50C7C3B76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145EAD-A7BA-4A1C-A4B9-103CD1566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0562-B994-481E-B755-E51508E6DB5F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67CCC-EA28-4CB2-8369-29984D690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9268B-A4F9-491C-8153-B6B3F8595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4276-8A44-482A-B298-A785D1020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4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B103A-6123-4B2D-95A8-1CD7D4F11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975E11-0B65-4441-874C-AC5A9A7B13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786A24-332A-431F-BC07-1C1D9D36A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0562-B994-481E-B755-E51508E6DB5F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040A5-7020-4824-979F-782742E70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02AF5-8B20-42E6-9A81-5F8A11363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4276-8A44-482A-B298-A785D1020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55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2D95CC-D60D-4A1D-B9B3-0312902111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07B66B-F19B-4BCE-9CEA-FA6C6B6F12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A73CC6-934B-479C-A097-7839C004F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0562-B994-481E-B755-E51508E6DB5F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3245B6-B0B5-4BAD-B692-7C203CC1F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9752-2D48-48B6-8C67-89CDE91E5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4276-8A44-482A-B298-A785D1020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1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B690A-F0F0-4C17-8531-965E8FBEA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FF2DC-21FA-4F66-A4DD-462A0979E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9967D-563A-478C-BEF3-42855D2D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0562-B994-481E-B755-E51508E6DB5F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675DE-7F99-424B-B018-9CC27917E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85039-F6A9-425C-BAA2-7AC5A9BBF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4276-8A44-482A-B298-A785D1020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41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CCF2C-CA06-4067-A863-F88DF9B52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018EF1-6085-489E-BA13-6526F27A6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7C426-F1D4-431F-B0D5-BD5BD7DC7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0562-B994-481E-B755-E51508E6DB5F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D6FFF-696A-4160-ADF0-A9C065641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23CBE-E577-4957-956D-E49D1FB51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4276-8A44-482A-B298-A785D1020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6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21BBE-2D93-45FC-914C-58452F87F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91811-D082-415A-A221-6C2CD40F55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4510F6-F68F-45F1-96BC-8C9723C47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B34E4A-A6D9-4F13-A1D0-AC0C16F95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0562-B994-481E-B755-E51508E6DB5F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3D80C-201B-45C4-A3C5-0F15DB66F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DC8F90-3F15-4BB5-BFBE-1422733E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4276-8A44-482A-B298-A785D1020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12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954C4-77D9-4E5E-B4F4-5F168DC60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B81330-37F3-4EF3-87B1-6CCA23518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D8F08E-D704-4FE0-A42A-294CC3C0A4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7B8276-6151-46E7-981B-11D1389841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B42BE6-027C-40CA-871A-541B2E62E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B5A67D-05C7-4E0B-A967-D148EF1DF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0562-B994-481E-B755-E51508E6DB5F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877ACF-2365-4869-9027-E9D3B638B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B6D08B-781A-4570-9B2B-8193F4C47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4276-8A44-482A-B298-A785D1020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3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E9EC5-0D58-4E87-8AEE-6870F4C98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EA578B-A07D-43FE-9642-14B93035E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0562-B994-481E-B755-E51508E6DB5F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A4CCD9-E3F5-4FED-A8F4-6EB0C67A1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11B990-6D2C-4053-8212-3B0F9A709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4276-8A44-482A-B298-A785D1020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4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FFC862-B141-44E0-A7BE-01DB6684A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0562-B994-481E-B755-E51508E6DB5F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009D37-F6BE-491A-93D8-C45E75843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9DC37B-E5CC-4AEF-9E6F-5695CCB05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4276-8A44-482A-B298-A785D1020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05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24052-2266-492E-8BD4-0D9BCA6D4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F46FB-2C70-4BCD-97ED-51E90F99F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00F205-ED27-4BF9-9183-CFD8AE67D1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6EFE0-B2F0-4D5A-9C9F-8F1298BB2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0562-B994-481E-B755-E51508E6DB5F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B29041-A79A-483F-91F2-3C38ACCB0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C429F9-A854-465B-8E43-65CB9CC8E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4276-8A44-482A-B298-A785D1020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6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BA5E9-371F-4C23-8148-239827568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0E06E1-78A7-4DC2-9921-9349AA9CE7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63E3E3-9784-4FF6-B18D-99C5C8F5C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ADCD35-ECB0-499A-8949-65FF97B4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0562-B994-481E-B755-E51508E6DB5F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A64E0B-DE88-4D39-ABB3-FAABA1D71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6F017B-2B0A-4C8B-B75D-A245382BE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4276-8A44-482A-B298-A785D1020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0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fade/>
      </p:transition>
    </mc:Choice>
    <mc:Fallback xmlns="">
      <p:transition spd="slow"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16F056-D5CB-454C-9E7A-4CE9A3717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EFF4F0-4A48-4514-AB01-AE626426A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ECB4A-1356-4332-9E38-AAE86EC76B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0562-B994-481E-B755-E51508E6DB5F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113C-3728-4DA1-A677-925B94A6C3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FBDE0B-8369-46BF-B379-769BC2C1B0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4276-8A44-482A-B298-A785D1020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290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fade/>
      </p:transition>
    </mc:Choice>
    <mc:Fallback xmlns="">
      <p:transition spd="slow" advClick="0" advTm="5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generated with high confidence">
            <a:extLst>
              <a:ext uri="{FF2B5EF4-FFF2-40B4-BE49-F238E27FC236}">
                <a16:creationId xmlns:a16="http://schemas.microsoft.com/office/drawing/2014/main" id="{16B5A6B4-A6D0-4879-A73A-7016B21569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946" y="2512700"/>
            <a:ext cx="1832600" cy="18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516262"/>
      </p:ext>
    </p:extLst>
  </p:cSld>
  <p:clrMapOvr>
    <a:masterClrMapping/>
  </p:clrMapOvr>
  <p:transition advClick="0" advTm="3000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generated with high confidence">
            <a:extLst>
              <a:ext uri="{FF2B5EF4-FFF2-40B4-BE49-F238E27FC236}">
                <a16:creationId xmlns:a16="http://schemas.microsoft.com/office/drawing/2014/main" id="{16B5A6B4-A6D0-4879-A73A-7016B21569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3177" y="3428827"/>
            <a:ext cx="987963" cy="98796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6E8830B-9A77-416F-AB1D-8C8EE4227135}"/>
              </a:ext>
            </a:extLst>
          </p:cNvPr>
          <p:cNvSpPr txBox="1"/>
          <p:nvPr/>
        </p:nvSpPr>
        <p:spPr>
          <a:xfrm>
            <a:off x="7252915" y="3922808"/>
            <a:ext cx="3322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 </a:t>
            </a:r>
            <a:r>
              <a:rPr lang="en-US" b="1" dirty="0"/>
              <a:t>the Head Start image becomes difficult to see.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48D66C-CDD6-4572-9FBE-A29CC4D2A694}"/>
              </a:ext>
            </a:extLst>
          </p:cNvPr>
          <p:cNvSpPr txBox="1"/>
          <p:nvPr/>
        </p:nvSpPr>
        <p:spPr>
          <a:xfrm>
            <a:off x="7252915" y="3276477"/>
            <a:ext cx="3322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the logo is reduced size for letter head or business cards …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F5B6CE1-A20F-4192-BB36-798733F1B1B8}"/>
              </a:ext>
            </a:extLst>
          </p:cNvPr>
          <p:cNvCxnSpPr>
            <a:cxnSpLocks/>
          </p:cNvCxnSpPr>
          <p:nvPr/>
        </p:nvCxnSpPr>
        <p:spPr>
          <a:xfrm flipH="1">
            <a:off x="6287494" y="3922808"/>
            <a:ext cx="19308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9092028"/>
      </p:ext>
    </p:extLst>
  </p:cSld>
  <p:clrMapOvr>
    <a:masterClrMapping/>
  </p:clrMapOvr>
  <p:transition advClick="0" advTm="4000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generated with high confidence">
            <a:extLst>
              <a:ext uri="{FF2B5EF4-FFF2-40B4-BE49-F238E27FC236}">
                <a16:creationId xmlns:a16="http://schemas.microsoft.com/office/drawing/2014/main" id="{16B5A6B4-A6D0-4879-A73A-7016B21569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072" y="2424484"/>
            <a:ext cx="2703444" cy="2703444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CABB7BB-66E9-43D9-B730-D663F8CD8624}"/>
              </a:ext>
            </a:extLst>
          </p:cNvPr>
          <p:cNvCxnSpPr>
            <a:cxnSpLocks/>
          </p:cNvCxnSpPr>
          <p:nvPr/>
        </p:nvCxnSpPr>
        <p:spPr>
          <a:xfrm flipH="1">
            <a:off x="6362368" y="4016733"/>
            <a:ext cx="19308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6E8830B-9A77-416F-AB1D-8C8EE4227135}"/>
              </a:ext>
            </a:extLst>
          </p:cNvPr>
          <p:cNvSpPr txBox="1"/>
          <p:nvPr/>
        </p:nvSpPr>
        <p:spPr>
          <a:xfrm>
            <a:off x="7252915" y="3693567"/>
            <a:ext cx="3322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Let’s look at the Head Start logo more closely …</a:t>
            </a:r>
          </a:p>
        </p:txBody>
      </p:sp>
    </p:spTree>
    <p:extLst>
      <p:ext uri="{BB962C8B-B14F-4D97-AF65-F5344CB8AC3E}">
        <p14:creationId xmlns:p14="http://schemas.microsoft.com/office/powerpoint/2010/main" val="1271418771"/>
      </p:ext>
    </p:extLst>
  </p:cSld>
  <p:clrMapOvr>
    <a:masterClrMapping/>
  </p:clrMapOvr>
  <p:transition advClick="0" advTm="3000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person&#10;&#10;Description generated with high confidence">
            <a:extLst>
              <a:ext uri="{FF2B5EF4-FFF2-40B4-BE49-F238E27FC236}">
                <a16:creationId xmlns:a16="http://schemas.microsoft.com/office/drawing/2014/main" id="{8C54D072-4AE9-4AA7-9DB0-65CBBC685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869" y="1885361"/>
            <a:ext cx="4405016" cy="2896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29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fade/>
      </p:transition>
    </mc:Choice>
    <mc:Fallback xmlns="">
      <p:transition spd="slow" advClick="0" advTm="30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person&#10;&#10;Description generated with high confidence">
            <a:extLst>
              <a:ext uri="{FF2B5EF4-FFF2-40B4-BE49-F238E27FC236}">
                <a16:creationId xmlns:a16="http://schemas.microsoft.com/office/drawing/2014/main" id="{8C54D072-4AE9-4AA7-9DB0-65CBBC685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869" y="1885361"/>
            <a:ext cx="4405016" cy="28962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E02E2E8-A9E3-4F76-9A3F-6697A6B556E5}"/>
              </a:ext>
            </a:extLst>
          </p:cNvPr>
          <p:cNvSpPr txBox="1"/>
          <p:nvPr/>
        </p:nvSpPr>
        <p:spPr>
          <a:xfrm>
            <a:off x="6504167" y="4373217"/>
            <a:ext cx="390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we remove the words…</a:t>
            </a:r>
          </a:p>
        </p:txBody>
      </p:sp>
    </p:spTree>
    <p:extLst>
      <p:ext uri="{BB962C8B-B14F-4D97-AF65-F5344CB8AC3E}">
        <p14:creationId xmlns:p14="http://schemas.microsoft.com/office/powerpoint/2010/main" val="2593726455"/>
      </p:ext>
    </p:extLst>
  </p:cSld>
  <p:clrMapOvr>
    <a:masterClrMapping/>
  </p:clrMapOvr>
  <p:transition advClick="0" advTm="3000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A7921C2-50DE-4A48-986F-4CA68BF4BA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624" y="1466486"/>
            <a:ext cx="3294143" cy="397678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8B69719-4464-4561-8206-3FE4D37A0337}"/>
              </a:ext>
            </a:extLst>
          </p:cNvPr>
          <p:cNvSpPr txBox="1"/>
          <p:nvPr/>
        </p:nvSpPr>
        <p:spPr>
          <a:xfrm>
            <a:off x="6504167" y="4373217"/>
            <a:ext cx="4269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 the image elements are two blocks: 1 with stripes and 1 with an arrow. And the more powerful image …</a:t>
            </a:r>
          </a:p>
        </p:txBody>
      </p:sp>
    </p:spTree>
    <p:extLst>
      <p:ext uri="{BB962C8B-B14F-4D97-AF65-F5344CB8AC3E}">
        <p14:creationId xmlns:p14="http://schemas.microsoft.com/office/powerpoint/2010/main" val="314770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fade/>
      </p:transition>
    </mc:Choice>
    <mc:Fallback xmlns="">
      <p:transition spd="slow" advClick="0" advTm="5000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69EC5FA-80E3-4F6E-9279-2A65CEC40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088">
            <a:off x="5078954" y="1787067"/>
            <a:ext cx="1849390" cy="180135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2803B7E-691B-46DF-AAEA-E2884CEAD665}"/>
              </a:ext>
            </a:extLst>
          </p:cNvPr>
          <p:cNvSpPr txBox="1"/>
          <p:nvPr/>
        </p:nvSpPr>
        <p:spPr>
          <a:xfrm>
            <a:off x="6688993" y="3916017"/>
            <a:ext cx="42698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 is the arrow. </a:t>
            </a:r>
          </a:p>
          <a:p>
            <a:endParaRPr lang="en-US" dirty="0"/>
          </a:p>
          <a:p>
            <a:r>
              <a:rPr lang="en-US" dirty="0"/>
              <a:t>Symbolizing “moving up” – i.e., improving the outcomes for the children and families we serve, but also growing our voice as advocates </a:t>
            </a:r>
          </a:p>
        </p:txBody>
      </p:sp>
    </p:spTree>
    <p:extLst>
      <p:ext uri="{BB962C8B-B14F-4D97-AF65-F5344CB8AC3E}">
        <p14:creationId xmlns:p14="http://schemas.microsoft.com/office/powerpoint/2010/main" val="1073474040"/>
      </p:ext>
    </p:extLst>
  </p:cSld>
  <p:clrMapOvr>
    <a:masterClrMapping/>
  </p:clrMapOvr>
  <p:transition spd="slow" advClick="0" advTm="5000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69EC5FA-80E3-4F6E-9279-2A65CEC40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088">
            <a:off x="5078954" y="1787067"/>
            <a:ext cx="1849390" cy="180135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2803B7E-691B-46DF-AAEA-E2884CEAD665}"/>
              </a:ext>
            </a:extLst>
          </p:cNvPr>
          <p:cNvSpPr txBox="1"/>
          <p:nvPr/>
        </p:nvSpPr>
        <p:spPr>
          <a:xfrm>
            <a:off x="7212628" y="1951672"/>
            <a:ext cx="4813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developed a </a:t>
            </a:r>
            <a:r>
              <a:rPr lang="en-US" i="1" dirty="0"/>
              <a:t>California</a:t>
            </a:r>
            <a:r>
              <a:rPr lang="en-US" dirty="0"/>
              <a:t> take on this by: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Simplifying the image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Adding CA color and new dimension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Building on the idea of “upward movement “</a:t>
            </a:r>
          </a:p>
        </p:txBody>
      </p:sp>
    </p:spTree>
    <p:extLst>
      <p:ext uri="{BB962C8B-B14F-4D97-AF65-F5344CB8AC3E}">
        <p14:creationId xmlns:p14="http://schemas.microsoft.com/office/powerpoint/2010/main" val="2873229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fade/>
      </p:transition>
    </mc:Choice>
    <mc:Fallback xmlns="">
      <p:transition spd="slow" advClick="0" advTm="500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5DECCFC-DE9E-4E7C-BBCE-71A937E08E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8280" y="1611611"/>
            <a:ext cx="2163380" cy="2225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705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2000">
        <p:fade/>
      </p:transition>
    </mc:Choice>
    <mc:Fallback>
      <p:transition spd="slow" advClick="0" advTm="2000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CD40B38-D8F7-4727-89D9-D3337E86B6E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700" y="1718629"/>
            <a:ext cx="3801461" cy="39634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2123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CD40B38-D8F7-4727-89D9-D3337E86B6E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700" y="1718629"/>
            <a:ext cx="3801461" cy="396342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A4D8C32-715C-49C6-B7F3-67F9330F4028}"/>
              </a:ext>
            </a:extLst>
          </p:cNvPr>
          <p:cNvSpPr txBox="1"/>
          <p:nvPr/>
        </p:nvSpPr>
        <p:spPr>
          <a:xfrm>
            <a:off x="580446" y="499441"/>
            <a:ext cx="317257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Our new name</a:t>
            </a:r>
            <a:r>
              <a:rPr lang="en-US" dirty="0"/>
              <a:t> tells the world we are </a:t>
            </a:r>
            <a:r>
              <a:rPr lang="en-US" i="1" dirty="0"/>
              <a:t>the</a:t>
            </a:r>
            <a:r>
              <a:rPr lang="en-US" dirty="0"/>
              <a:t> Head Start community in California – in that order. </a:t>
            </a:r>
          </a:p>
          <a:p>
            <a:endParaRPr lang="en-US" b="1" dirty="0"/>
          </a:p>
          <a:p>
            <a:r>
              <a:rPr lang="en-US" b="1" dirty="0"/>
              <a:t>Our new tagline</a:t>
            </a:r>
            <a:r>
              <a:rPr lang="en-US" dirty="0"/>
              <a:t> captures our commitments as a professional community – and for whom.</a:t>
            </a:r>
          </a:p>
          <a:p>
            <a:endParaRPr lang="en-US" dirty="0"/>
          </a:p>
          <a:p>
            <a:r>
              <a:rPr lang="en-US" b="1" dirty="0"/>
              <a:t>Our new logo</a:t>
            </a:r>
            <a:r>
              <a:rPr lang="en-US" dirty="0"/>
              <a:t> is reminiscent of the traditional Head Start symbol (“blocks and arrow”) but conceived in a modern, forward-thinking design. We are – all of us - </a:t>
            </a:r>
            <a:r>
              <a:rPr lang="en-US" i="1" dirty="0"/>
              <a:t>moving up</a:t>
            </a:r>
            <a:r>
              <a:rPr lang="en-US" dirty="0"/>
              <a:t>. We are getting stronger as a professional community, lifting up the families we serve, and leading Head Start advocacy in California and nationally.</a:t>
            </a:r>
          </a:p>
        </p:txBody>
      </p:sp>
    </p:spTree>
    <p:extLst>
      <p:ext uri="{BB962C8B-B14F-4D97-AF65-F5344CB8AC3E}">
        <p14:creationId xmlns:p14="http://schemas.microsoft.com/office/powerpoint/2010/main" val="71637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fade/>
      </p:transition>
    </mc:Choice>
    <mc:Fallback xmlns="">
      <p:transition spd="slow" advClick="0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generated with high confidence">
            <a:extLst>
              <a:ext uri="{FF2B5EF4-FFF2-40B4-BE49-F238E27FC236}">
                <a16:creationId xmlns:a16="http://schemas.microsoft.com/office/drawing/2014/main" id="{16B5A6B4-A6D0-4879-A73A-7016B21569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946" y="2512700"/>
            <a:ext cx="1832600" cy="18326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3D1634F-8A81-4724-9168-F80CBE9D6445}"/>
              </a:ext>
            </a:extLst>
          </p:cNvPr>
          <p:cNvSpPr txBox="1"/>
          <p:nvPr/>
        </p:nvSpPr>
        <p:spPr>
          <a:xfrm>
            <a:off x="4892040" y="4512771"/>
            <a:ext cx="240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comes to mind when you see the logo? </a:t>
            </a:r>
          </a:p>
          <a:p>
            <a:endParaRPr lang="en-US" b="1" dirty="0"/>
          </a:p>
          <a:p>
            <a:r>
              <a:rPr lang="en-US" b="1" dirty="0"/>
              <a:t>What is our identity?</a:t>
            </a:r>
          </a:p>
        </p:txBody>
      </p:sp>
    </p:spTree>
    <p:extLst>
      <p:ext uri="{BB962C8B-B14F-4D97-AF65-F5344CB8AC3E}">
        <p14:creationId xmlns:p14="http://schemas.microsoft.com/office/powerpoint/2010/main" val="3358874790"/>
      </p:ext>
    </p:extLst>
  </p:cSld>
  <p:clrMapOvr>
    <a:masterClrMapping/>
  </p:clrMapOvr>
  <p:transition advClick="0" advTm="5000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6827C3C-D52F-46CE-A441-3CD6A1A6A0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37" y="0"/>
            <a:ext cx="12192000" cy="6858000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2A8B51-0A89-497B-B882-6658E029A3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6"/>
            <a:ext cx="3522548" cy="5571067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EE8307-44C4-4485-B35C-57F5224CDB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907" y="1689372"/>
            <a:ext cx="2879083" cy="347925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B1CEFBF-6F09-4052-862B-E219DA157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26882" y="643466"/>
            <a:ext cx="3522548" cy="5571067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CB5D417-2A71-445D-B4C7-9E814D633D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22847" y="643466"/>
            <a:ext cx="3522548" cy="5571067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close up of a logo&#10;&#10;Description generated with high confidence">
            <a:extLst>
              <a:ext uri="{FF2B5EF4-FFF2-40B4-BE49-F238E27FC236}">
                <a16:creationId xmlns:a16="http://schemas.microsoft.com/office/drawing/2014/main" id="{16B5A6B4-A6D0-4879-A73A-7016B21569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683" y="1947161"/>
            <a:ext cx="2880360" cy="28803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76A4D7D-052B-4700-9DBB-338174237C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23872" y="1947161"/>
            <a:ext cx="2880360" cy="29636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4CA323-2AAC-4615-815D-93CB6E6051BC}"/>
              </a:ext>
            </a:extLst>
          </p:cNvPr>
          <p:cNvSpPr txBox="1"/>
          <p:nvPr/>
        </p:nvSpPr>
        <p:spPr>
          <a:xfrm>
            <a:off x="1268627" y="5440107"/>
            <a:ext cx="2314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1965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1853B6-8297-4D41-BD2D-2A369741B25C}"/>
              </a:ext>
            </a:extLst>
          </p:cNvPr>
          <p:cNvSpPr txBox="1"/>
          <p:nvPr/>
        </p:nvSpPr>
        <p:spPr>
          <a:xfrm>
            <a:off x="8706636" y="5440107"/>
            <a:ext cx="2314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2019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ABD0A4-9DEF-4B30-AA77-24BA81D04805}"/>
              </a:ext>
            </a:extLst>
          </p:cNvPr>
          <p:cNvSpPr txBox="1"/>
          <p:nvPr/>
        </p:nvSpPr>
        <p:spPr>
          <a:xfrm>
            <a:off x="4930740" y="5477555"/>
            <a:ext cx="2314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1995?</a:t>
            </a:r>
          </a:p>
        </p:txBody>
      </p:sp>
    </p:spTree>
    <p:extLst>
      <p:ext uri="{BB962C8B-B14F-4D97-AF65-F5344CB8AC3E}">
        <p14:creationId xmlns:p14="http://schemas.microsoft.com/office/powerpoint/2010/main" val="219564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5000">
        <p:fade/>
      </p:transition>
    </mc:Choice>
    <mc:Fallback xmlns="">
      <p:transition spd="slow" advClick="0" advTm="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B8B691D-8261-4096-98E7-0BC162A5363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312" y="2007342"/>
            <a:ext cx="1524602" cy="17130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C0F8AF-2605-423E-BDB9-1601DACAAA98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610" y="2007342"/>
            <a:ext cx="3459150" cy="154522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E878F19-A9DC-4932-83C1-BE3FEF709B30}"/>
              </a:ext>
            </a:extLst>
          </p:cNvPr>
          <p:cNvSpPr txBox="1"/>
          <p:nvPr/>
        </p:nvSpPr>
        <p:spPr>
          <a:xfrm>
            <a:off x="2346055" y="1030628"/>
            <a:ext cx="6536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These famous and highly recognizable brand logos remind consumers what the company will deliver on.</a:t>
            </a:r>
            <a:endParaRPr lang="en-US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C344CDB-BD04-4BAF-92A8-8E9D0D42D5DC}"/>
              </a:ext>
            </a:extLst>
          </p:cNvPr>
          <p:cNvSpPr txBox="1"/>
          <p:nvPr/>
        </p:nvSpPr>
        <p:spPr>
          <a:xfrm>
            <a:off x="6412610" y="4025975"/>
            <a:ext cx="3113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Athletics and victory.</a:t>
            </a:r>
          </a:p>
          <a:p>
            <a:r>
              <a:rPr lang="en-US" b="1" dirty="0"/>
              <a:t>“Just do it.”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488407-F833-4E9C-A8FE-CBC25F528148}"/>
              </a:ext>
            </a:extLst>
          </p:cNvPr>
          <p:cNvSpPr txBox="1"/>
          <p:nvPr/>
        </p:nvSpPr>
        <p:spPr>
          <a:xfrm>
            <a:off x="1492917" y="4050793"/>
            <a:ext cx="33011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Technology – edgy and expensive with high cool factor.</a:t>
            </a:r>
            <a:endParaRPr lang="en-US" b="1" dirty="0"/>
          </a:p>
          <a:p>
            <a:r>
              <a:rPr lang="en-US" b="1" dirty="0"/>
              <a:t>“Think different.”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5E6591-76C1-469C-862D-A69AA44AA687}"/>
              </a:ext>
            </a:extLst>
          </p:cNvPr>
          <p:cNvSpPr txBox="1"/>
          <p:nvPr/>
        </p:nvSpPr>
        <p:spPr>
          <a:xfrm>
            <a:off x="2346055" y="5181041"/>
            <a:ext cx="6536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small team of board members spent several months really digging down into this question: </a:t>
            </a:r>
            <a:r>
              <a:rPr lang="en-US" b="1" i="1" dirty="0"/>
              <a:t>What will we deliver on?</a:t>
            </a:r>
          </a:p>
        </p:txBody>
      </p:sp>
    </p:spTree>
    <p:extLst>
      <p:ext uri="{BB962C8B-B14F-4D97-AF65-F5344CB8AC3E}">
        <p14:creationId xmlns:p14="http://schemas.microsoft.com/office/powerpoint/2010/main" val="32850000"/>
      </p:ext>
    </p:extLst>
  </p:cSld>
  <p:clrMapOvr>
    <a:masterClrMapping/>
  </p:clrMapOvr>
  <p:transition advClick="0" advTm="9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8C7412A-966D-4A45-8568-322F400A5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6998" y="698851"/>
            <a:ext cx="9144000" cy="1270980"/>
          </a:xfrm>
        </p:spPr>
        <p:txBody>
          <a:bodyPr/>
          <a:lstStyle/>
          <a:p>
            <a:r>
              <a:rPr lang="en-US" dirty="0"/>
              <a:t>Values of our brand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365FF46-B117-479D-BBD3-6C27A97108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973" y="2310063"/>
            <a:ext cx="10099589" cy="4138863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Core Value: 		</a:t>
            </a:r>
            <a:r>
              <a:rPr lang="en-US" b="1" dirty="0"/>
              <a:t>Advocacy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US" b="1" dirty="0"/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Action Values: 		Professional Development, Communication, Connectivity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US" dirty="0"/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Experience Values: 	Engagement, Unity, Support</a:t>
            </a:r>
          </a:p>
          <a:p>
            <a:endParaRPr lang="en-US" dirty="0"/>
          </a:p>
          <a:p>
            <a:r>
              <a:rPr lang="en-US" i="1" dirty="0"/>
              <a:t>From these values we constructed our core message…</a:t>
            </a:r>
          </a:p>
        </p:txBody>
      </p:sp>
    </p:spTree>
    <p:extLst>
      <p:ext uri="{BB962C8B-B14F-4D97-AF65-F5344CB8AC3E}">
        <p14:creationId xmlns:p14="http://schemas.microsoft.com/office/powerpoint/2010/main" val="3066959188"/>
      </p:ext>
    </p:extLst>
  </p:cSld>
  <p:clrMapOvr>
    <a:masterClrMapping/>
  </p:clrMapOvr>
  <p:transition advClick="0" advTm="7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8C7412A-966D-4A45-8568-322F400A5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6998" y="698851"/>
            <a:ext cx="9144000" cy="1270980"/>
          </a:xfrm>
        </p:spPr>
        <p:txBody>
          <a:bodyPr>
            <a:normAutofit/>
          </a:bodyPr>
          <a:lstStyle/>
          <a:p>
            <a:r>
              <a:rPr lang="en-US" dirty="0"/>
              <a:t>Core Message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365FF46-B117-479D-BBD3-6C27A97108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19689"/>
            <a:ext cx="9144000" cy="2406316"/>
          </a:xfrm>
        </p:spPr>
        <p:txBody>
          <a:bodyPr>
            <a:normAutofit fontScale="32500" lnSpcReduction="20000"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5100" dirty="0"/>
              <a:t>CHSA advocates for its members at the federal, state and local county level ensuring that members can speak with a unified voice about the challenges facing California’s most vulnerable families, and the Head Start community that serves them. 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US" sz="5100" dirty="0"/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US" sz="5100" dirty="0"/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5100" i="1" dirty="0"/>
              <a:t>From our core message we created our tagline …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23232"/>
      </p:ext>
    </p:extLst>
  </p:cSld>
  <p:clrMapOvr>
    <a:masterClrMapping/>
  </p:clrMapOvr>
  <p:transition advClick="0" advTm="9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8C7412A-966D-4A45-8568-322F400A5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6998" y="698851"/>
            <a:ext cx="9144000" cy="1270980"/>
          </a:xfrm>
        </p:spPr>
        <p:txBody>
          <a:bodyPr/>
          <a:lstStyle/>
          <a:p>
            <a:r>
              <a:rPr lang="en-US" dirty="0"/>
              <a:t>Tagline</a:t>
            </a: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8D2D1A9B-DAAF-47AB-B81F-05E6BD9ECD22}"/>
              </a:ext>
            </a:extLst>
          </p:cNvPr>
          <p:cNvSpPr txBox="1">
            <a:spLocks/>
          </p:cNvSpPr>
          <p:nvPr/>
        </p:nvSpPr>
        <p:spPr>
          <a:xfrm>
            <a:off x="1326292" y="2716491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Connecting * Engaging * Advocating</a:t>
            </a:r>
          </a:p>
          <a:p>
            <a:r>
              <a:rPr lang="en-US" sz="3200" dirty="0"/>
              <a:t>for our highest needs children</a:t>
            </a:r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5FB552-F4E2-48D6-BFE6-6EAE5186919F}"/>
              </a:ext>
            </a:extLst>
          </p:cNvPr>
          <p:cNvSpPr/>
          <p:nvPr/>
        </p:nvSpPr>
        <p:spPr>
          <a:xfrm>
            <a:off x="3471954" y="4749580"/>
            <a:ext cx="51856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This tagline is what we used to design a logo.</a:t>
            </a:r>
          </a:p>
          <a:p>
            <a:endParaRPr lang="en-US" dirty="0"/>
          </a:p>
          <a:p>
            <a:r>
              <a:rPr lang="en-US" dirty="0"/>
              <a:t>Which brings us back to …</a:t>
            </a:r>
          </a:p>
        </p:txBody>
      </p:sp>
    </p:spTree>
    <p:extLst>
      <p:ext uri="{BB962C8B-B14F-4D97-AF65-F5344CB8AC3E}">
        <p14:creationId xmlns:p14="http://schemas.microsoft.com/office/powerpoint/2010/main" val="550592803"/>
      </p:ext>
    </p:extLst>
  </p:cSld>
  <p:clrMapOvr>
    <a:masterClrMapping/>
  </p:clrMapOvr>
  <p:transition advClick="0" advTm="7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generated with high confidence">
            <a:extLst>
              <a:ext uri="{FF2B5EF4-FFF2-40B4-BE49-F238E27FC236}">
                <a16:creationId xmlns:a16="http://schemas.microsoft.com/office/drawing/2014/main" id="{16B5A6B4-A6D0-4879-A73A-7016B21569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072" y="2424484"/>
            <a:ext cx="2703444" cy="2703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524778"/>
      </p:ext>
    </p:extLst>
  </p:cSld>
  <p:clrMapOvr>
    <a:masterClrMapping/>
  </p:clrMapOvr>
  <p:transition advClick="0" advTm="3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generated with high confidence">
            <a:extLst>
              <a:ext uri="{FF2B5EF4-FFF2-40B4-BE49-F238E27FC236}">
                <a16:creationId xmlns:a16="http://schemas.microsoft.com/office/drawing/2014/main" id="{16B5A6B4-A6D0-4879-A73A-7016B21569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072" y="2424484"/>
            <a:ext cx="2703444" cy="2703444"/>
          </a:xfrm>
          <a:prstGeom prst="rect">
            <a:avLst/>
          </a:prstGeom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5FAD803-647F-4106-A211-6C1B4B94FD29}"/>
              </a:ext>
            </a:extLst>
          </p:cNvPr>
          <p:cNvCxnSpPr/>
          <p:nvPr/>
        </p:nvCxnSpPr>
        <p:spPr>
          <a:xfrm>
            <a:off x="2776710" y="3320237"/>
            <a:ext cx="24569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CABB7BB-66E9-43D9-B730-D663F8CD8624}"/>
              </a:ext>
            </a:extLst>
          </p:cNvPr>
          <p:cNvCxnSpPr>
            <a:cxnSpLocks/>
          </p:cNvCxnSpPr>
          <p:nvPr/>
        </p:nvCxnSpPr>
        <p:spPr>
          <a:xfrm flipH="1">
            <a:off x="6362368" y="4016733"/>
            <a:ext cx="19308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0C68387-1AF5-472B-BFBA-86049CC030A9}"/>
              </a:ext>
            </a:extLst>
          </p:cNvPr>
          <p:cNvSpPr txBox="1"/>
          <p:nvPr/>
        </p:nvSpPr>
        <p:spPr>
          <a:xfrm>
            <a:off x="1226204" y="2816404"/>
            <a:ext cx="15505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CA  name is bigger than the Head Start name.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E8830B-9A77-416F-AB1D-8C8EE4227135}"/>
              </a:ext>
            </a:extLst>
          </p:cNvPr>
          <p:cNvSpPr txBox="1"/>
          <p:nvPr/>
        </p:nvSpPr>
        <p:spPr>
          <a:xfrm>
            <a:off x="7252915" y="3693567"/>
            <a:ext cx="22409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Head Start logo is much smaller than the CA map logo.</a:t>
            </a:r>
          </a:p>
        </p:txBody>
      </p:sp>
    </p:spTree>
    <p:extLst>
      <p:ext uri="{BB962C8B-B14F-4D97-AF65-F5344CB8AC3E}">
        <p14:creationId xmlns:p14="http://schemas.microsoft.com/office/powerpoint/2010/main" val="747068086"/>
      </p:ext>
    </p:extLst>
  </p:cSld>
  <p:clrMapOvr>
    <a:masterClrMapping/>
  </p:clrMapOvr>
  <p:transition advClick="0" advTm="500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generated with high confidence">
            <a:extLst>
              <a:ext uri="{FF2B5EF4-FFF2-40B4-BE49-F238E27FC236}">
                <a16:creationId xmlns:a16="http://schemas.microsoft.com/office/drawing/2014/main" id="{16B5A6B4-A6D0-4879-A73A-7016B21569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072" y="2424484"/>
            <a:ext cx="2703444" cy="2703444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CABB7BB-66E9-43D9-B730-D663F8CD8624}"/>
              </a:ext>
            </a:extLst>
          </p:cNvPr>
          <p:cNvCxnSpPr>
            <a:cxnSpLocks/>
          </p:cNvCxnSpPr>
          <p:nvPr/>
        </p:nvCxnSpPr>
        <p:spPr>
          <a:xfrm flipH="1">
            <a:off x="6362368" y="4016733"/>
            <a:ext cx="19308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3549A5F-CF92-437E-9F8E-A9F72817B52E}"/>
              </a:ext>
            </a:extLst>
          </p:cNvPr>
          <p:cNvSpPr txBox="1"/>
          <p:nvPr/>
        </p:nvSpPr>
        <p:spPr>
          <a:xfrm>
            <a:off x="7252915" y="3276477"/>
            <a:ext cx="3322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the logo is reduced size for letter head or business cards …</a:t>
            </a:r>
          </a:p>
        </p:txBody>
      </p:sp>
    </p:spTree>
    <p:extLst>
      <p:ext uri="{BB962C8B-B14F-4D97-AF65-F5344CB8AC3E}">
        <p14:creationId xmlns:p14="http://schemas.microsoft.com/office/powerpoint/2010/main" val="4268651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433</Words>
  <Application>Microsoft Office PowerPoint</Application>
  <PresentationFormat>Widescreen</PresentationFormat>
  <Paragraphs>63</Paragraphs>
  <Slides>20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Values of our brand</vt:lpstr>
      <vt:lpstr>Core Message</vt:lpstr>
      <vt:lpstr>Tagline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Maricle</dc:creator>
  <cp:lastModifiedBy>Christopher Maricle</cp:lastModifiedBy>
  <cp:revision>31</cp:revision>
  <dcterms:created xsi:type="dcterms:W3CDTF">2018-11-01T15:34:11Z</dcterms:created>
  <dcterms:modified xsi:type="dcterms:W3CDTF">2019-01-04T03:33:45Z</dcterms:modified>
</cp:coreProperties>
</file>